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8" r:id="rId5"/>
    <p:sldId id="279" r:id="rId6"/>
    <p:sldId id="280" r:id="rId7"/>
    <p:sldId id="277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7333">
          <p15:clr>
            <a:srgbClr val="A4A3A4"/>
          </p15:clr>
        </p15:guide>
        <p15:guide id="3" orient="horz" pos="1072">
          <p15:clr>
            <a:srgbClr val="A4A3A4"/>
          </p15:clr>
        </p15:guide>
        <p15:guide id="4" pos="37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7" autoAdjust="0"/>
    <p:restoredTop sz="98201" autoAdjust="0"/>
  </p:normalViewPr>
  <p:slideViewPr>
    <p:cSldViewPr>
      <p:cViewPr varScale="1">
        <p:scale>
          <a:sx n="97" d="100"/>
          <a:sy n="97" d="100"/>
        </p:scale>
        <p:origin x="568" y="192"/>
      </p:cViewPr>
      <p:guideLst>
        <p:guide orient="horz" pos="2161"/>
        <p:guide pos="7333"/>
        <p:guide orient="horz" pos="1072"/>
        <p:guide pos="37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72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394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152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373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837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05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130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91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40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632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829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127DD-2871-4A6F-B9F8-0DE07FB9C1AD}" type="datetimeFigureOut">
              <a:rPr lang="da-DK" smtClean="0"/>
              <a:t>25/05/16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E48B9-605E-4002-9D90-B8C95CD294A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163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e@com-ups.dk" TargetMode="Externa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9496" y="3429000"/>
            <a:ext cx="8999984" cy="1944216"/>
          </a:xfrm>
        </p:spPr>
        <p:txBody>
          <a:bodyPr>
            <a:noAutofit/>
          </a:bodyPr>
          <a:lstStyle/>
          <a:p>
            <a:r>
              <a:rPr lang="da-DK" sz="4400" dirty="0"/>
              <a:t>H</a:t>
            </a:r>
            <a:r>
              <a:rPr lang="da-DK" sz="4400" dirty="0" smtClean="0"/>
              <a:t>vordan </a:t>
            </a:r>
            <a:r>
              <a:rPr lang="da-DK" sz="4400" dirty="0"/>
              <a:t>klubber succesfuldt tiltrækker og fastholder </a:t>
            </a:r>
            <a:r>
              <a:rPr lang="da-DK" sz="4400" dirty="0" smtClean="0"/>
              <a:t>sponsorer (Partnere)</a:t>
            </a:r>
            <a:r>
              <a:rPr lang="da-DK" sz="5400" dirty="0"/>
              <a:t/>
            </a:r>
            <a:br>
              <a:rPr lang="da-DK" sz="5400" dirty="0"/>
            </a:br>
            <a:r>
              <a:rPr lang="da-DK" sz="5400" dirty="0" smtClean="0"/>
              <a:t/>
            </a:r>
            <a:br>
              <a:rPr lang="da-DK" sz="5400" dirty="0" smtClean="0"/>
            </a:br>
            <a:r>
              <a:rPr lang="da-DK" sz="3200" dirty="0" smtClean="0"/>
              <a:t>v/Kent Ewert</a:t>
            </a:r>
            <a:endParaRPr lang="da-DK" sz="3200" dirty="0">
              <a:solidFill>
                <a:schemeClr val="tx1"/>
              </a:solidFill>
            </a:endParaRPr>
          </a:p>
        </p:txBody>
      </p:sp>
      <p:pic>
        <p:nvPicPr>
          <p:cNvPr id="5" name="Billede 4" descr="COMMERCI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824" y="764704"/>
            <a:ext cx="2796117" cy="172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734" y="779326"/>
            <a:ext cx="10515600" cy="828403"/>
          </a:xfrm>
        </p:spPr>
        <p:txBody>
          <a:bodyPr/>
          <a:lstStyle/>
          <a:p>
            <a:r>
              <a:rPr lang="da-DK" dirty="0" smtClean="0"/>
              <a:t>Min kommercielle erfaring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6734" y="2126407"/>
            <a:ext cx="10515600" cy="2664296"/>
          </a:xfrm>
        </p:spPr>
        <p:txBody>
          <a:bodyPr>
            <a:noAutofit/>
          </a:bodyPr>
          <a:lstStyle/>
          <a:p>
            <a:r>
              <a:rPr lang="da-DK" sz="2400" dirty="0" smtClean="0">
                <a:solidFill>
                  <a:schemeClr val="tx1"/>
                </a:solidFill>
              </a:rPr>
              <a:t>Kommerciel erfaring fra bl.a. følgende </a:t>
            </a: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Brøndby </a:t>
            </a:r>
            <a:r>
              <a:rPr lang="da-DK" sz="2000" dirty="0" smtClean="0">
                <a:solidFill>
                  <a:schemeClr val="tx1"/>
                </a:solidFill>
              </a:rPr>
              <a:t>IF </a:t>
            </a:r>
            <a:r>
              <a:rPr lang="da-DK" sz="2000" dirty="0" smtClean="0">
                <a:solidFill>
                  <a:schemeClr val="tx1"/>
                </a:solidFill>
              </a:rPr>
              <a:t>Kommercielt ansvar, salg, VIP facilitering, erhvervsnetværk</a:t>
            </a:r>
            <a:endParaRPr lang="da-DK" sz="2000" dirty="0" smtClean="0">
              <a:solidFill>
                <a:schemeClr val="tx1"/>
              </a:solidFill>
            </a:endParaRP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AJAX </a:t>
            </a:r>
            <a:r>
              <a:rPr lang="da-DK" sz="2000" dirty="0" smtClean="0">
                <a:solidFill>
                  <a:schemeClr val="tx1"/>
                </a:solidFill>
              </a:rPr>
              <a:t>København </a:t>
            </a:r>
            <a:r>
              <a:rPr lang="da-DK" sz="2000" dirty="0" smtClean="0">
                <a:solidFill>
                  <a:schemeClr val="tx1"/>
                </a:solidFill>
              </a:rPr>
              <a:t>Håndbold, salg, facilitering af erhvervsnetværk, kommercielt ansvar</a:t>
            </a:r>
            <a:endParaRPr lang="da-DK" sz="2000" dirty="0" smtClean="0">
              <a:solidFill>
                <a:schemeClr val="tx1"/>
              </a:solidFill>
            </a:endParaRP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Brøndbyernes IF </a:t>
            </a:r>
            <a:r>
              <a:rPr lang="da-DK" sz="2000" dirty="0" smtClean="0">
                <a:solidFill>
                  <a:schemeClr val="tx1"/>
                </a:solidFill>
              </a:rPr>
              <a:t>Amatørafdeling, Bestyrelsesmedlem </a:t>
            </a:r>
            <a:r>
              <a:rPr lang="da-DK" sz="2000" dirty="0" smtClean="0">
                <a:solidFill>
                  <a:schemeClr val="tx1"/>
                </a:solidFill>
              </a:rPr>
              <a:t>med ansvar for det </a:t>
            </a:r>
            <a:r>
              <a:rPr lang="da-DK" sz="2000" dirty="0" smtClean="0">
                <a:solidFill>
                  <a:schemeClr val="tx1"/>
                </a:solidFill>
              </a:rPr>
              <a:t>kommercielle</a:t>
            </a:r>
            <a:endParaRPr lang="da-DK" sz="2000" dirty="0" smtClean="0">
              <a:solidFill>
                <a:schemeClr val="tx1"/>
              </a:solidFill>
            </a:endParaRP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København Håndbold, salg</a:t>
            </a:r>
            <a:r>
              <a:rPr lang="da-DK" sz="2000" dirty="0"/>
              <a:t>, VIP facilitering, </a:t>
            </a:r>
            <a:r>
              <a:rPr lang="da-DK" sz="2000" dirty="0" smtClean="0"/>
              <a:t>erhvervsnetværk</a:t>
            </a:r>
            <a:endParaRPr lang="da-DK" sz="2000" dirty="0" smtClean="0">
              <a:solidFill>
                <a:schemeClr val="tx1"/>
              </a:solidFill>
            </a:endParaRP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Herlev Eagles, Ishockey, salg, facilitering af erhvervsnetværk, kommercielt ansvar</a:t>
            </a:r>
            <a:endParaRPr lang="da-DK" sz="2000" dirty="0" smtClean="0">
              <a:solidFill>
                <a:schemeClr val="tx1"/>
              </a:solidFill>
            </a:endParaRP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Network Zealand, bestyrelse og facilitering af netværk</a:t>
            </a: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Commercial Upside ApS, ejer, partner</a:t>
            </a:r>
            <a:endParaRPr lang="da-DK" sz="2000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</p:txBody>
      </p:sp>
      <p:pic>
        <p:nvPicPr>
          <p:cNvPr id="5" name="Billede 4" descr="COMMERCI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260648"/>
            <a:ext cx="1512168" cy="93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Hvad kan vi?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741958"/>
            <a:ext cx="10515600" cy="4351338"/>
          </a:xfrm>
        </p:spPr>
        <p:txBody>
          <a:bodyPr>
            <a:noAutofit/>
          </a:bodyPr>
          <a:lstStyle/>
          <a:p>
            <a:r>
              <a:rPr lang="da-DK" sz="2000" dirty="0" smtClean="0">
                <a:solidFill>
                  <a:schemeClr val="tx1"/>
                </a:solidFill>
              </a:rPr>
              <a:t>Etableret af nogle af branchens tungeste folk med udgangspunk i rettighedshaver. Primært fokus på at skabe professionelle tilstande og øge kommerciel indtægt blandt vores partnere!</a:t>
            </a:r>
          </a:p>
          <a:p>
            <a:r>
              <a:rPr lang="da-DK" sz="2000" dirty="0" smtClean="0">
                <a:solidFill>
                  <a:schemeClr val="tx1"/>
                </a:solidFill>
              </a:rPr>
              <a:t>Kommerciel erfaring med bl.a. følgende:</a:t>
            </a:r>
            <a:r>
              <a:rPr lang="da-DK" sz="22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Oprydning i indeværende kommercielle forretning</a:t>
            </a:r>
          </a:p>
          <a:p>
            <a:pPr lvl="1"/>
            <a:r>
              <a:rPr lang="da-DK" sz="1800" dirty="0">
                <a:solidFill>
                  <a:schemeClr val="tx1"/>
                </a:solidFill>
              </a:rPr>
              <a:t>Udarbejdelse af </a:t>
            </a:r>
            <a:r>
              <a:rPr lang="da-DK" sz="1800" dirty="0" smtClean="0">
                <a:solidFill>
                  <a:schemeClr val="tx1"/>
                </a:solidFill>
              </a:rPr>
              <a:t>forretnings- og handlingsplan</a:t>
            </a:r>
            <a:endParaRPr lang="da-DK" sz="1800" dirty="0">
              <a:solidFill>
                <a:schemeClr val="tx1"/>
              </a:solidFill>
            </a:endParaRP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Udarbejdelse af sponsor- og kommercielstrategi</a:t>
            </a: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Ny-salg af sponsorater</a:t>
            </a: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Gentegning samt værdiforøgelse af indeværende sponsorater</a:t>
            </a: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Etablering af kommercielle samarbejder</a:t>
            </a: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Etablering af øvrige kommercielle indtægtskilder</a:t>
            </a: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Optimering og professionalisering af kommercielt </a:t>
            </a:r>
            <a:r>
              <a:rPr lang="da-DK" sz="1800" dirty="0" err="1" smtClean="0">
                <a:solidFill>
                  <a:schemeClr val="tx1"/>
                </a:solidFill>
              </a:rPr>
              <a:t>setup</a:t>
            </a:r>
            <a:r>
              <a:rPr lang="da-DK" sz="1800" dirty="0" smtClean="0">
                <a:solidFill>
                  <a:schemeClr val="tx1"/>
                </a:solidFill>
              </a:rPr>
              <a:t>, herunder:</a:t>
            </a:r>
          </a:p>
          <a:p>
            <a:pPr lvl="2"/>
            <a:r>
              <a:rPr lang="da-DK" sz="1600" dirty="0" smtClean="0">
                <a:solidFill>
                  <a:schemeClr val="tx1"/>
                </a:solidFill>
              </a:rPr>
              <a:t>eksponering, </a:t>
            </a:r>
            <a:r>
              <a:rPr lang="da-DK" sz="1600" dirty="0" err="1" smtClean="0">
                <a:solidFill>
                  <a:schemeClr val="tx1"/>
                </a:solidFill>
              </a:rPr>
              <a:t>hospitality</a:t>
            </a:r>
            <a:r>
              <a:rPr lang="da-DK" sz="1600" dirty="0" smtClean="0">
                <a:solidFill>
                  <a:schemeClr val="tx1"/>
                </a:solidFill>
              </a:rPr>
              <a:t>, erhvervsnetværk, digital udnyttelse, evaluering og rapportering</a:t>
            </a: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Optimering og professionalisering af kommercielt </a:t>
            </a:r>
            <a:r>
              <a:rPr lang="da-DK" sz="1800" dirty="0" err="1" smtClean="0">
                <a:solidFill>
                  <a:schemeClr val="tx1"/>
                </a:solidFill>
              </a:rPr>
              <a:t>setup</a:t>
            </a:r>
            <a:r>
              <a:rPr lang="da-DK" sz="1800" dirty="0" smtClean="0">
                <a:solidFill>
                  <a:schemeClr val="tx1"/>
                </a:solidFill>
              </a:rPr>
              <a:t> i forhold til afvikling af kampe og event. </a:t>
            </a: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</p:txBody>
      </p:sp>
      <p:pic>
        <p:nvPicPr>
          <p:cNvPr id="4" name="Billede 3" descr="COMMERCI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260648"/>
            <a:ext cx="1512168" cy="93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8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734" y="779326"/>
            <a:ext cx="10515600" cy="828403"/>
          </a:xfrm>
        </p:spPr>
        <p:txBody>
          <a:bodyPr/>
          <a:lstStyle/>
          <a:p>
            <a:r>
              <a:rPr lang="da-DK" dirty="0" smtClean="0"/>
              <a:t>Typer af sponsorer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6734" y="2126407"/>
            <a:ext cx="5551274" cy="1734641"/>
          </a:xfrm>
        </p:spPr>
        <p:txBody>
          <a:bodyPr>
            <a:noAutofit/>
          </a:bodyPr>
          <a:lstStyle/>
          <a:p>
            <a:pPr lvl="1"/>
            <a:r>
              <a:rPr lang="da-DK" dirty="0" smtClean="0">
                <a:solidFill>
                  <a:schemeClr val="tx1"/>
                </a:solidFill>
              </a:rPr>
              <a:t>Hjerte / Direktør sponsor</a:t>
            </a:r>
            <a:endParaRPr lang="da-DK" dirty="0" smtClean="0">
              <a:solidFill>
                <a:schemeClr val="tx1"/>
              </a:solidFill>
            </a:endParaRPr>
          </a:p>
          <a:p>
            <a:pPr lvl="1"/>
            <a:r>
              <a:rPr lang="da-DK" dirty="0" smtClean="0">
                <a:solidFill>
                  <a:schemeClr val="tx1"/>
                </a:solidFill>
              </a:rPr>
              <a:t>Erhvervsklub sponsor</a:t>
            </a:r>
            <a:endParaRPr lang="da-DK" dirty="0" smtClean="0">
              <a:solidFill>
                <a:schemeClr val="tx1"/>
              </a:solidFill>
            </a:endParaRPr>
          </a:p>
          <a:p>
            <a:pPr lvl="1"/>
            <a:r>
              <a:rPr lang="da-DK" dirty="0" smtClean="0">
                <a:solidFill>
                  <a:schemeClr val="tx1"/>
                </a:solidFill>
              </a:rPr>
              <a:t>Eksponerings / skilte sponsor</a:t>
            </a:r>
          </a:p>
          <a:p>
            <a:pPr lvl="1"/>
            <a:r>
              <a:rPr lang="da-DK" dirty="0" smtClean="0"/>
              <a:t>Lokal sponsor</a:t>
            </a:r>
          </a:p>
          <a:p>
            <a:pPr lvl="1"/>
            <a:endParaRPr lang="da-DK" sz="2000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</p:txBody>
      </p:sp>
      <p:pic>
        <p:nvPicPr>
          <p:cNvPr id="5" name="Billede 4" descr="COMMERCI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260648"/>
            <a:ext cx="1512168" cy="932880"/>
          </a:xfrm>
          <a:prstGeom prst="rect">
            <a:avLst/>
          </a:prstGeom>
        </p:spPr>
      </p:pic>
      <p:sp>
        <p:nvSpPr>
          <p:cNvPr id="4" name="Tekstfelt 3"/>
          <p:cNvSpPr txBox="1"/>
          <p:nvPr/>
        </p:nvSpPr>
        <p:spPr>
          <a:xfrm>
            <a:off x="5259037" y="4221088"/>
            <a:ext cx="59079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/>
              <a:t>Lokal Sponsor</a:t>
            </a:r>
          </a:p>
          <a:p>
            <a:r>
              <a:rPr lang="da-DK" b="1" i="1" dirty="0"/>
              <a:t>Harboe</a:t>
            </a:r>
            <a:r>
              <a:rPr lang="da-DK" i="1" dirty="0"/>
              <a:t> støtter lokale aktiviteter</a:t>
            </a:r>
          </a:p>
          <a:p>
            <a:endParaRPr lang="da-DK" i="1" dirty="0"/>
          </a:p>
          <a:p>
            <a:r>
              <a:rPr lang="da-DK" i="1" dirty="0"/>
              <a:t>Harboes Bryggeri A/S er stærkt forankret i lokalsamfundet, og vi har tradition for at støtte lokale klubber, foreninger og initiativtagere, som er med til at skabe gode rammer for fritidsaktiviteter og kulturelt liv i vores nærmiljø.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734" y="779326"/>
            <a:ext cx="10515600" cy="828403"/>
          </a:xfrm>
        </p:spPr>
        <p:txBody>
          <a:bodyPr/>
          <a:lstStyle/>
          <a:p>
            <a:r>
              <a:rPr lang="da-DK" dirty="0" smtClean="0"/>
              <a:t>Tiltrække og fastholde sponsor</a:t>
            </a:r>
            <a:endParaRPr lang="da-DK" dirty="0" smtClean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62593" y="1478886"/>
            <a:ext cx="11023882" cy="2664296"/>
          </a:xfrm>
        </p:spPr>
        <p:txBody>
          <a:bodyPr>
            <a:noAutofit/>
          </a:bodyPr>
          <a:lstStyle/>
          <a:p>
            <a:pPr lvl="1"/>
            <a:endParaRPr lang="da-DK" sz="2000" dirty="0" smtClean="0"/>
          </a:p>
          <a:p>
            <a:pPr lvl="1"/>
            <a:r>
              <a:rPr lang="da-DK" sz="2000" dirty="0" smtClean="0"/>
              <a:t>E</a:t>
            </a:r>
            <a:r>
              <a:rPr lang="da-DK" sz="2000" dirty="0" smtClean="0">
                <a:solidFill>
                  <a:schemeClr val="tx1"/>
                </a:solidFill>
              </a:rPr>
              <a:t>rhvervsnetværk</a:t>
            </a: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Stærk social profil ”CSR” </a:t>
            </a:r>
            <a:r>
              <a:rPr lang="da-DK" sz="2000" dirty="0" err="1"/>
              <a:t>Corporate</a:t>
            </a:r>
            <a:r>
              <a:rPr lang="da-DK" sz="2000" dirty="0"/>
              <a:t> </a:t>
            </a:r>
            <a:r>
              <a:rPr lang="da-DK" sz="2000" dirty="0" smtClean="0"/>
              <a:t>Social </a:t>
            </a:r>
            <a:r>
              <a:rPr lang="da-DK" sz="2000" dirty="0" err="1"/>
              <a:t>Responsibility</a:t>
            </a:r>
            <a:endParaRPr lang="da-DK" sz="2000" dirty="0" smtClean="0">
              <a:solidFill>
                <a:schemeClr val="tx1"/>
              </a:solidFill>
            </a:endParaRP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Aktivering af sponsoraftaler, rejser, social </a:t>
            </a:r>
            <a:r>
              <a:rPr lang="da-DK" sz="2000" dirty="0" err="1" smtClean="0">
                <a:solidFill>
                  <a:schemeClr val="tx1"/>
                </a:solidFill>
              </a:rPr>
              <a:t>arr</a:t>
            </a:r>
            <a:r>
              <a:rPr lang="da-DK" sz="2000" dirty="0" smtClean="0">
                <a:solidFill>
                  <a:schemeClr val="tx1"/>
                </a:solidFill>
              </a:rPr>
              <a:t>, klubaftner, sampling, nyhedsbreve, Social medier</a:t>
            </a:r>
            <a:endParaRPr lang="da-DK" sz="2000" dirty="0" smtClean="0">
              <a:solidFill>
                <a:schemeClr val="tx1"/>
              </a:solidFill>
            </a:endParaRP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Synlighed, klub </a:t>
            </a:r>
            <a:r>
              <a:rPr lang="da-DK" sz="2000" dirty="0" err="1" smtClean="0">
                <a:solidFill>
                  <a:schemeClr val="tx1"/>
                </a:solidFill>
              </a:rPr>
              <a:t>hj</a:t>
            </a:r>
            <a:r>
              <a:rPr lang="da-DK" sz="2000" dirty="0" smtClean="0">
                <a:solidFill>
                  <a:schemeClr val="tx1"/>
                </a:solidFill>
              </a:rPr>
              <a:t>. </a:t>
            </a:r>
            <a:r>
              <a:rPr lang="da-DK" sz="2000" dirty="0" smtClean="0"/>
              <a:t>s</a:t>
            </a:r>
            <a:r>
              <a:rPr lang="da-DK" sz="2000" dirty="0" smtClean="0">
                <a:solidFill>
                  <a:schemeClr val="tx1"/>
                </a:solidFill>
              </a:rPr>
              <a:t>ide, sociale medier, Story Telling,   </a:t>
            </a: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Lokal områdets stærkeste ”sports” brand</a:t>
            </a:r>
            <a:endParaRPr lang="da-DK" dirty="0"/>
          </a:p>
        </p:txBody>
      </p:sp>
      <p:pic>
        <p:nvPicPr>
          <p:cNvPr id="5" name="Billede 4" descr="COMMERCI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260648"/>
            <a:ext cx="1512168" cy="932880"/>
          </a:xfrm>
          <a:prstGeom prst="rect">
            <a:avLst/>
          </a:prstGeom>
        </p:spPr>
      </p:pic>
      <p:sp>
        <p:nvSpPr>
          <p:cNvPr id="4" name="Tekstfelt 3"/>
          <p:cNvSpPr txBox="1"/>
          <p:nvPr/>
        </p:nvSpPr>
        <p:spPr>
          <a:xfrm>
            <a:off x="616734" y="3596247"/>
            <a:ext cx="97277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rgbClr val="FF0000"/>
                </a:solidFill>
              </a:rPr>
              <a:t> </a:t>
            </a:r>
            <a:r>
              <a:rPr lang="da-DK" sz="2000" dirty="0" smtClean="0">
                <a:solidFill>
                  <a:srgbClr val="FF0000"/>
                </a:solidFill>
              </a:rPr>
              <a:t>  </a:t>
            </a:r>
            <a:r>
              <a:rPr lang="da-DK" sz="2000" dirty="0" smtClean="0">
                <a:solidFill>
                  <a:srgbClr val="313231"/>
                </a:solidFill>
              </a:rPr>
              <a:t>Klubbernes største udfordring, Ressourcer, Know How, Tid, Ikke Top Of Mind</a:t>
            </a:r>
          </a:p>
          <a:p>
            <a:endParaRPr lang="da-DK" sz="2000" dirty="0" smtClean="0">
              <a:solidFill>
                <a:srgbClr val="FF0000"/>
              </a:solidFill>
            </a:endParaRPr>
          </a:p>
          <a:p>
            <a:endParaRPr lang="da-DK" dirty="0" smtClean="0"/>
          </a:p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616734" y="4653136"/>
            <a:ext cx="83665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Mål for </a:t>
            </a:r>
            <a:r>
              <a:rPr lang="da-DK" b="1" dirty="0" smtClean="0"/>
              <a:t>sponsorudvalg i Dalby Håndbold:</a:t>
            </a:r>
            <a:endParaRPr lang="da-DK" dirty="0"/>
          </a:p>
          <a:p>
            <a:r>
              <a:rPr lang="da-DK" i="1" dirty="0"/>
              <a:t>Skabe synlighed for vores sponsorer</a:t>
            </a:r>
          </a:p>
          <a:p>
            <a:r>
              <a:rPr lang="da-DK" i="1" dirty="0"/>
              <a:t>Skabe økonomi til at bevarer vores position som håndboldklub</a:t>
            </a:r>
          </a:p>
          <a:p>
            <a:r>
              <a:rPr lang="da-DK" i="1" dirty="0"/>
              <a:t>Skaffe midler til at vi fastholde bredden i klubben – vores ungdom</a:t>
            </a:r>
          </a:p>
          <a:p>
            <a:r>
              <a:rPr lang="da-DK" i="1" dirty="0"/>
              <a:t>Skabe midler til at </a:t>
            </a:r>
            <a:r>
              <a:rPr lang="da-DK" i="1" dirty="0" err="1"/>
              <a:t>advancere</a:t>
            </a:r>
            <a:r>
              <a:rPr lang="da-DK" i="1" dirty="0"/>
              <a:t> til 2. division Herrer</a:t>
            </a:r>
          </a:p>
          <a:p>
            <a:r>
              <a:rPr lang="da-DK" i="1" dirty="0" smtClean="0"/>
              <a:t>Give </a:t>
            </a:r>
            <a:r>
              <a:rPr lang="da-DK" i="1" dirty="0"/>
              <a:t>sponsorerne lidt mere end de forventer i dag, sammenhold og oplevelser sammen</a:t>
            </a:r>
          </a:p>
          <a:p>
            <a:r>
              <a:rPr lang="da-DK" i="1" dirty="0"/>
              <a:t>Give sponsorerne den oplevelse at klubbens medlemmer støtter dem i det daglige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10859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360" y="1700808"/>
            <a:ext cx="11856640" cy="828403"/>
          </a:xfrm>
        </p:spPr>
        <p:txBody>
          <a:bodyPr>
            <a:normAutofit fontScale="90000"/>
          </a:bodyPr>
          <a:lstStyle/>
          <a:p>
            <a:r>
              <a:rPr lang="da-DK" sz="2800" dirty="0" smtClean="0"/>
              <a:t>Har du lyst til at hører mere omkring arbejdet med sponsorer, rådgivning, erhvervsnetværk eller lignende, så lad os tage et kaffemøde i nær fremtid.</a:t>
            </a:r>
            <a:br>
              <a:rPr lang="da-DK" sz="2800" dirty="0" smtClean="0"/>
            </a:b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 smtClean="0"/>
              <a:t>Takker for jeres tid og har i yderligere spørgsmål står jeg meget gerne til jeres disposition.</a:t>
            </a:r>
            <a:endParaRPr lang="da-DK" sz="2800" dirty="0" smtClean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59696" y="3861048"/>
            <a:ext cx="5328592" cy="266429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da-DK" dirty="0" smtClean="0"/>
              <a:t>Mine k</a:t>
            </a:r>
            <a:r>
              <a:rPr lang="da-DK" dirty="0" smtClean="0">
                <a:solidFill>
                  <a:schemeClr val="tx1"/>
                </a:solidFill>
              </a:rPr>
              <a:t>ontakt info:</a:t>
            </a:r>
          </a:p>
          <a:p>
            <a:pPr marL="457200" lvl="1" indent="0">
              <a:buNone/>
            </a:pPr>
            <a:r>
              <a:rPr lang="da-DK" sz="3200" dirty="0" smtClean="0"/>
              <a:t>Kent Ewert</a:t>
            </a:r>
          </a:p>
          <a:p>
            <a:pPr marL="457200" lvl="1" indent="0">
              <a:buNone/>
            </a:pPr>
            <a:r>
              <a:rPr lang="da-DK" sz="3200" dirty="0" smtClean="0">
                <a:solidFill>
                  <a:schemeClr val="tx1"/>
                </a:solidFill>
                <a:hlinkClick r:id="rId2"/>
              </a:rPr>
              <a:t>ke@com-ups.dk</a:t>
            </a:r>
            <a:endParaRPr lang="da-DK" sz="3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da-DK" sz="3200" dirty="0" smtClean="0"/>
              <a:t>2257 1966</a:t>
            </a:r>
          </a:p>
          <a:p>
            <a:pPr marL="457200" lvl="1" indent="0">
              <a:buNone/>
            </a:pPr>
            <a:r>
              <a:rPr lang="da-DK" sz="3200" dirty="0" smtClean="0">
                <a:solidFill>
                  <a:schemeClr val="tx1"/>
                </a:solidFill>
              </a:rPr>
              <a:t>www.Commercialupside.dk</a:t>
            </a:r>
          </a:p>
          <a:p>
            <a:pPr marL="457200" lvl="1" indent="0">
              <a:buNone/>
            </a:pPr>
            <a:endParaRPr lang="da-DK" sz="3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da-DK" sz="3200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  <a:p>
            <a:pPr lvl="1"/>
            <a:endParaRPr lang="da-DK" dirty="0" smtClean="0">
              <a:solidFill>
                <a:schemeClr val="tx1"/>
              </a:solidFill>
            </a:endParaRPr>
          </a:p>
        </p:txBody>
      </p:sp>
      <p:pic>
        <p:nvPicPr>
          <p:cNvPr id="5" name="Billede 4" descr="COMMERCIA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260648"/>
            <a:ext cx="1512168" cy="93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Klubbens fordele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70080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000" dirty="0" smtClean="0">
                <a:solidFill>
                  <a:schemeClr val="tx1"/>
                </a:solidFill>
              </a:rPr>
              <a:t>Klubben høster en lang række fordele ved at samarbejde</a:t>
            </a:r>
          </a:p>
          <a:p>
            <a:r>
              <a:rPr lang="da-DK" sz="2000" dirty="0" smtClean="0"/>
              <a:t>CU garanterer professionelle </a:t>
            </a:r>
            <a:r>
              <a:rPr lang="da-DK" sz="2000" dirty="0"/>
              <a:t>og erfarne kompetencer</a:t>
            </a:r>
          </a:p>
          <a:p>
            <a:r>
              <a:rPr lang="da-DK" sz="2000" dirty="0" smtClean="0">
                <a:solidFill>
                  <a:schemeClr val="tx1"/>
                </a:solidFill>
              </a:rPr>
              <a:t>CU varetager alle personalemæssige udgifter forbundet med deres virke</a:t>
            </a:r>
          </a:p>
          <a:p>
            <a:r>
              <a:rPr lang="da-DK" sz="2000" dirty="0" smtClean="0">
                <a:solidFill>
                  <a:schemeClr val="tx1"/>
                </a:solidFill>
              </a:rPr>
              <a:t>Klubbens faste udgifter stiger ikke grundet større kommerciel aktivitet</a:t>
            </a:r>
          </a:p>
          <a:p>
            <a:r>
              <a:rPr lang="da-DK" sz="2000" dirty="0" smtClean="0">
                <a:solidFill>
                  <a:schemeClr val="tx1"/>
                </a:solidFill>
              </a:rPr>
              <a:t>CU sikre stor salgskraft i forbindelse med særkampe mv. </a:t>
            </a:r>
          </a:p>
          <a:p>
            <a:r>
              <a:rPr lang="da-DK" sz="2000" dirty="0"/>
              <a:t>Klubben har en begrænset andel faste omkostninger forbundet forbundet med sine kommercielle aktiviteter</a:t>
            </a:r>
          </a:p>
          <a:p>
            <a:r>
              <a:rPr lang="da-DK" sz="2000" dirty="0" smtClean="0"/>
              <a:t>Klubben kan koncentrere sine kræfter om det sportslige og afvikling af kampe</a:t>
            </a:r>
          </a:p>
          <a:p>
            <a:r>
              <a:rPr lang="da-DK" sz="2000" dirty="0" smtClean="0">
                <a:solidFill>
                  <a:schemeClr val="tx1"/>
                </a:solidFill>
              </a:rPr>
              <a:t>Klubben får professionel støtte i forbindelse med kommerciel udvidelser, tilpasninger jf. op/nedrykning </a:t>
            </a:r>
          </a:p>
          <a:p>
            <a:endParaRPr lang="da-DK" sz="2000" dirty="0"/>
          </a:p>
          <a:p>
            <a:pPr marL="0" indent="0">
              <a:buNone/>
            </a:pPr>
            <a:endParaRPr lang="da-DK" dirty="0">
              <a:solidFill>
                <a:srgbClr val="FFFFFF"/>
              </a:solidFill>
            </a:endParaRPr>
          </a:p>
          <a:p>
            <a:pPr lvl="1"/>
            <a:endParaRPr lang="da-DK" dirty="0" smtClean="0">
              <a:solidFill>
                <a:srgbClr val="FFFFFF"/>
              </a:solidFill>
            </a:endParaRPr>
          </a:p>
          <a:p>
            <a:pPr lvl="1"/>
            <a:endParaRPr lang="da-DK" dirty="0" smtClean="0">
              <a:solidFill>
                <a:srgbClr val="FFFFFF"/>
              </a:solidFill>
            </a:endParaRPr>
          </a:p>
        </p:txBody>
      </p:sp>
      <p:pic>
        <p:nvPicPr>
          <p:cNvPr id="5" name="Billede 4" descr="COMMERCIA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260648"/>
            <a:ext cx="1512168" cy="93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487</Words>
  <Application>Microsoft Macintosh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Office-tema</vt:lpstr>
      <vt:lpstr>Hvordan klubber succesfuldt tiltrækker og fastholder sponsorer (Partnere)  v/Kent Ewert</vt:lpstr>
      <vt:lpstr>Min kommercielle erfaring</vt:lpstr>
      <vt:lpstr>Hvad kan vi? </vt:lpstr>
      <vt:lpstr>Typer af sponsorer</vt:lpstr>
      <vt:lpstr>Tiltrække og fastholde sponsor</vt:lpstr>
      <vt:lpstr>Har du lyst til at hører mere omkring arbejdet med sponsorer, rådgivning, erhvervsnetværk eller lignende, så lad os tage et kaffemøde i nær fremtid.  Takker for jeres tid og har i yderligere spørgsmål står jeg meget gerne til jeres disposition.</vt:lpstr>
      <vt:lpstr>Klubbens fordele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Klubkoncept over medarbejderjulegaver</dc:title>
  <dc:creator>Dan Terkildsen</dc:creator>
  <cp:lastModifiedBy>Kent Ewert</cp:lastModifiedBy>
  <cp:revision>81</cp:revision>
  <dcterms:created xsi:type="dcterms:W3CDTF">2014-12-18T14:10:56Z</dcterms:created>
  <dcterms:modified xsi:type="dcterms:W3CDTF">2016-05-25T16:54:24Z</dcterms:modified>
</cp:coreProperties>
</file>